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sldIdLst>
    <p:sldId id="256" r:id="rId2"/>
    <p:sldId id="287" r:id="rId3"/>
    <p:sldId id="288" r:id="rId4"/>
    <p:sldId id="290" r:id="rId5"/>
    <p:sldId id="289" r:id="rId6"/>
    <p:sldId id="257" r:id="rId7"/>
    <p:sldId id="313" r:id="rId8"/>
    <p:sldId id="314" r:id="rId9"/>
    <p:sldId id="259" r:id="rId10"/>
    <p:sldId id="316" r:id="rId11"/>
    <p:sldId id="317" r:id="rId12"/>
    <p:sldId id="291" r:id="rId13"/>
    <p:sldId id="294" r:id="rId14"/>
    <p:sldId id="258" r:id="rId15"/>
    <p:sldId id="295" r:id="rId16"/>
    <p:sldId id="298" r:id="rId17"/>
    <p:sldId id="284" r:id="rId18"/>
    <p:sldId id="285" r:id="rId19"/>
    <p:sldId id="303" r:id="rId20"/>
    <p:sldId id="307" r:id="rId21"/>
    <p:sldId id="311" r:id="rId22"/>
    <p:sldId id="312" r:id="rId23"/>
    <p:sldId id="296" r:id="rId24"/>
    <p:sldId id="304" r:id="rId25"/>
    <p:sldId id="300" r:id="rId26"/>
    <p:sldId id="292" r:id="rId27"/>
    <p:sldId id="318" r:id="rId28"/>
    <p:sldId id="315"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86938" autoAdjust="0"/>
  </p:normalViewPr>
  <p:slideViewPr>
    <p:cSldViewPr showGuides="1">
      <p:cViewPr>
        <p:scale>
          <a:sx n="78" d="100"/>
          <a:sy n="78" d="100"/>
        </p:scale>
        <p:origin x="63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2/26/2016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3</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7</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8</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9</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14</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100 – omission error = how often are real features</a:t>
            </a:r>
            <a:r>
              <a:rPr lang="en-US" baseline="0" dirty="0" smtClean="0"/>
              <a:t> in the field correctly shown on the map?</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20</a:t>
            </a:fld>
            <a:endParaRPr lang="en-US"/>
          </a:p>
        </p:txBody>
      </p:sp>
    </p:spTree>
    <p:extLst>
      <p:ext uri="{BB962C8B-B14F-4D97-AF65-F5344CB8AC3E}">
        <p14:creationId xmlns:p14="http://schemas.microsoft.com/office/powerpoint/2010/main" val="369996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User’s accuracy = 100 – commission error = how often is the class on the map actually truthful in reality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21</a:t>
            </a:fld>
            <a:endParaRPr lang="en-US"/>
          </a:p>
        </p:txBody>
      </p:sp>
    </p:spTree>
    <p:extLst>
      <p:ext uri="{BB962C8B-B14F-4D97-AF65-F5344CB8AC3E}">
        <p14:creationId xmlns:p14="http://schemas.microsoft.com/office/powerpoint/2010/main" val="1792836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all the reference sites,</a:t>
            </a:r>
            <a:r>
              <a:rPr lang="en-US" baseline="0" dirty="0" smtClean="0"/>
              <a:t> how many were mapped correctly?</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22</a:t>
            </a:fld>
            <a:endParaRPr lang="en-US"/>
          </a:p>
        </p:txBody>
      </p:sp>
    </p:spTree>
    <p:extLst>
      <p:ext uri="{BB962C8B-B14F-4D97-AF65-F5344CB8AC3E}">
        <p14:creationId xmlns:p14="http://schemas.microsoft.com/office/powerpoint/2010/main" val="761768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2/26/2016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2/26/2016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2/26/2016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2/26/2016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2/26/2016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2/26/2016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2/26/2016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lstStyle/>
          <a:p>
            <a:pPr marL="0" indent="0">
              <a:buNone/>
            </a:pPr>
            <a:r>
              <a:rPr lang="en-US" dirty="0" smtClean="0"/>
              <a:t>****INSERT LINK TO TREE MODEL .RMD FILE****</a:t>
            </a:r>
            <a:endParaRPr lang="en-US"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Forest</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 – Confusion 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1273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sz="2400" dirty="0"/>
              <a:t>Create and evaluate </a:t>
            </a:r>
            <a:r>
              <a:rPr lang="en-US" sz="2400" dirty="0" smtClean="0"/>
              <a:t>classification and regression tree (CART) </a:t>
            </a:r>
            <a:r>
              <a:rPr lang="en-US" sz="2400" dirty="0"/>
              <a:t>and Random Forest models in R.</a:t>
            </a:r>
          </a:p>
          <a:p>
            <a:pPr lvl="0"/>
            <a:r>
              <a:rPr lang="en-US" sz="2400" dirty="0"/>
              <a:t>Interpolate tree-based models in R to a raster output.</a:t>
            </a:r>
          </a:p>
          <a:p>
            <a:endParaRPr lang="en-US" dirty="0"/>
          </a:p>
        </p:txBody>
      </p:sp>
    </p:spTree>
    <p:extLst>
      <p:ext uri="{BB962C8B-B14F-4D97-AF65-F5344CB8AC3E}">
        <p14:creationId xmlns:p14="http://schemas.microsoft.com/office/powerpoint/2010/main" val="6257970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Producer’s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6589887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User’s Accuracy</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endParaRPr lang="en-US" sz="1900" dirty="0" smtClean="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6" name="Picture 5"/>
          <p:cNvPicPr>
            <a:picLocks noChangeAspect="1"/>
          </p:cNvPicPr>
          <p:nvPr/>
        </p:nvPicPr>
        <p:blipFill rotWithShape="1">
          <a:blip r:embed="rId4"/>
          <a:srcRect l="50563" t="29001" r="38179" b="21556"/>
          <a:stretch/>
        </p:blipFill>
        <p:spPr>
          <a:xfrm>
            <a:off x="5383530" y="2039112"/>
            <a:ext cx="1801368" cy="4457700"/>
          </a:xfrm>
          <a:prstGeom prst="rect">
            <a:avLst/>
          </a:prstGeom>
        </p:spPr>
      </p:pic>
      <p:sp>
        <p:nvSpPr>
          <p:cNvPr id="7" name="Rectangle 6"/>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326170527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Accuracy</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5" name="Picture 4"/>
          <p:cNvPicPr>
            <a:picLocks noChangeAspect="1"/>
          </p:cNvPicPr>
          <p:nvPr/>
        </p:nvPicPr>
        <p:blipFill rotWithShape="1">
          <a:blip r:embed="rId3"/>
          <a:srcRect l="22650" t="26633" r="38374" b="21822"/>
          <a:stretch/>
        </p:blipFill>
        <p:spPr>
          <a:xfrm>
            <a:off x="914400" y="1828801"/>
            <a:ext cx="6248400" cy="4648201"/>
          </a:xfrm>
          <a:prstGeom prst="rect">
            <a:avLst/>
          </a:prstGeom>
        </p:spPr>
      </p:pic>
      <p:pic>
        <p:nvPicPr>
          <p:cNvPr id="7" name="Picture 6"/>
          <p:cNvPicPr>
            <a:picLocks noChangeAspect="1"/>
          </p:cNvPicPr>
          <p:nvPr/>
        </p:nvPicPr>
        <p:blipFill rotWithShape="1">
          <a:blip r:embed="rId4"/>
          <a:srcRect l="50500" t="30444" r="27547" b="24223"/>
          <a:stretch/>
        </p:blipFill>
        <p:spPr>
          <a:xfrm>
            <a:off x="5365243" y="2048256"/>
            <a:ext cx="2886456" cy="3352800"/>
          </a:xfrm>
          <a:prstGeom prst="rect">
            <a:avLst/>
          </a:prstGeom>
        </p:spPr>
      </p:pic>
      <p:sp>
        <p:nvSpPr>
          <p:cNvPr id="8" name="Rectangle 7"/>
          <p:cNvSpPr/>
          <p:nvPr/>
        </p:nvSpPr>
        <p:spPr>
          <a:xfrm>
            <a:off x="5334000" y="5334000"/>
            <a:ext cx="2276855" cy="14569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6642556"/>
            <a:ext cx="5529552" cy="215444"/>
          </a:xfrm>
          <a:prstGeom prst="rect">
            <a:avLst/>
          </a:prstGeom>
        </p:spPr>
        <p:txBody>
          <a:bodyPr wrap="square">
            <a:spAutoFit/>
          </a:bodyPr>
          <a:lstStyle/>
          <a:p>
            <a:r>
              <a:rPr lang="en-US" sz="800" dirty="0" smtClean="0"/>
              <a:t>Source</a:t>
            </a:r>
            <a:r>
              <a:rPr lang="en-US" sz="800" dirty="0"/>
              <a:t>: http://slideplayer.com/slide/4402010/</a:t>
            </a:r>
          </a:p>
        </p:txBody>
      </p:sp>
    </p:spTree>
    <p:extLst>
      <p:ext uri="{BB962C8B-B14F-4D97-AF65-F5344CB8AC3E}">
        <p14:creationId xmlns:p14="http://schemas.microsoft.com/office/powerpoint/2010/main" val="18747510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lstStyle/>
          <a:p>
            <a:pPr marL="0" indent="0">
              <a:buNone/>
            </a:pPr>
            <a:r>
              <a:rPr lang="en-US" dirty="0" smtClean="0"/>
              <a:t>****INSERT LINK TO TREE MODEL .RMD FILE****</a:t>
            </a:r>
            <a:endParaRPr lang="en-US" dirty="0"/>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p>
          <a:p>
            <a:pPr marL="457200" lvl="1" indent="0">
              <a:buNone/>
            </a:pP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Instead of fitting a model to the data, a decision tree model </a:t>
            </a:r>
            <a:r>
              <a:rPr lang="en-US" sz="2200" u="sng" dirty="0" smtClean="0"/>
              <a:t>recursively partitions </a:t>
            </a:r>
            <a:r>
              <a:rPr lang="en-US" sz="2200" dirty="0" smtClean="0"/>
              <a:t>the data into </a:t>
            </a:r>
            <a:r>
              <a:rPr lang="en-US" sz="2200" u="sng" dirty="0" smtClean="0"/>
              <a:t>increasingly homogenous </a:t>
            </a:r>
            <a:r>
              <a:rPr lang="en-US" sz="2200" dirty="0" smtClean="0"/>
              <a:t>groups based on values that </a:t>
            </a:r>
            <a:r>
              <a:rPr lang="en-US" sz="2200" u="sng" dirty="0" smtClean="0"/>
              <a:t>minimize a loss function </a:t>
            </a:r>
            <a:r>
              <a:rPr lang="en-US" sz="2200" dirty="0" smtClean="0"/>
              <a:t>(such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618843"/>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4" name="Rectangle 3"/>
          <p:cNvSpPr/>
          <p:nvPr/>
        </p:nvSpPr>
        <p:spPr>
          <a:xfrm>
            <a:off x="1828800" y="6107159"/>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4686300" y="6107159"/>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8229600" cy="4525963"/>
          </a:xfrm>
        </p:spPr>
        <p:txBody>
          <a:bodyPr>
            <a:normAutofit/>
          </a:bodyPr>
          <a:lstStyle/>
          <a:p>
            <a:pPr marL="0" indent="0">
              <a:buNone/>
            </a:pPr>
            <a:r>
              <a:rPr lang="en-GB" altLang="en-US" sz="2200" u="sng" dirty="0" smtClean="0"/>
              <a:t>Recursive Partitioning  (</a:t>
            </a:r>
            <a:r>
              <a:rPr lang="en-GB" altLang="en-US" sz="2200" i="1" u="sng" dirty="0" err="1" smtClean="0"/>
              <a:t>rpart</a:t>
            </a:r>
            <a:r>
              <a:rPr lang="en-GB" altLang="en-US" sz="2200" u="sng" dirty="0" smtClean="0"/>
              <a:t>)</a:t>
            </a:r>
          </a:p>
          <a:p>
            <a:pPr marL="457200" lvl="1" indent="0">
              <a:buNone/>
            </a:pPr>
            <a:r>
              <a:rPr lang="en-GB" altLang="en-US" sz="2200" dirty="0" smtClean="0"/>
              <a:t>Produces a regression or classification tree based on   </a:t>
            </a:r>
          </a:p>
          <a:p>
            <a:pPr marL="457200" lvl="1" indent="0">
              <a:buNone/>
            </a:pPr>
            <a:r>
              <a:rPr lang="en-GB" altLang="en-US" sz="2200" dirty="0" smtClean="0"/>
              <a:t>recursive binary splits that </a:t>
            </a:r>
            <a:r>
              <a:rPr lang="en-US" altLang="en-US" sz="2200" dirty="0"/>
              <a:t>maximize homogeneity and </a:t>
            </a:r>
            <a:r>
              <a:rPr lang="en-US" altLang="en-US" sz="2200" dirty="0" smtClean="0"/>
              <a:t>   </a:t>
            </a:r>
          </a:p>
          <a:p>
            <a:pPr marL="457200" lvl="1" indent="0">
              <a:buNone/>
            </a:pPr>
            <a:r>
              <a:rPr lang="en-US" altLang="en-US" sz="2200" dirty="0" smtClean="0"/>
              <a:t>minimize </a:t>
            </a:r>
            <a:r>
              <a:rPr lang="en-US" altLang="en-US" sz="2200" dirty="0"/>
              <a:t>impurity.</a:t>
            </a:r>
            <a:endParaRPr lang="en-GB" altLang="en-US" sz="2200" dirty="0" smtClean="0"/>
          </a:p>
          <a:p>
            <a:pPr marL="0" indent="0">
              <a:buNone/>
            </a:pPr>
            <a:r>
              <a:rPr lang="en-GB" sz="2200" u="sng" dirty="0" smtClean="0"/>
              <a:t>Random Forest (</a:t>
            </a:r>
            <a:r>
              <a:rPr lang="en-GB" sz="2200" i="1" u="sng" dirty="0" err="1" smtClean="0"/>
              <a:t>randomForest</a:t>
            </a:r>
            <a:r>
              <a:rPr lang="en-GB" sz="2200" u="sng" dirty="0" smtClean="0"/>
              <a:t>)</a:t>
            </a:r>
          </a:p>
          <a:p>
            <a:pPr marL="457200" lvl="1" indent="0">
              <a:buNone/>
            </a:pPr>
            <a:r>
              <a:rPr lang="en-GB" sz="2200" dirty="0" smtClean="0"/>
              <a:t>An ensemble of independent trees that are built using a random </a:t>
            </a:r>
            <a:r>
              <a:rPr lang="en-US" sz="2200" dirty="0" smtClean="0"/>
              <a:t>subset of predictors AND observations at each node. </a:t>
            </a:r>
            <a:endParaRPr lang="en-US" sz="22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9611</TotalTime>
  <Words>1583</Words>
  <Application>Microsoft Office PowerPoint</Application>
  <PresentationFormat>On-screen Show (4:3)</PresentationFormat>
  <Paragraphs>203</Paragraphs>
  <Slides>28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Century Schoolbook</vt:lpstr>
      <vt:lpstr>Courier New</vt:lpstr>
      <vt:lpstr>Times New Roman</vt:lpstr>
      <vt:lpstr>Wingdings 2</vt:lpstr>
      <vt:lpstr>View</vt:lpstr>
      <vt:lpstr>Tree-based Models</vt:lpstr>
      <vt:lpstr>Objectives</vt:lpstr>
      <vt:lpstr>What is a Decision Tree?</vt:lpstr>
      <vt:lpstr>Example</vt:lpstr>
      <vt:lpstr>Advantages of Tree-based Models</vt:lpstr>
      <vt:lpstr>Two Most Common Tree-based Models in R</vt:lpstr>
      <vt:lpstr>Nauman et al., 2015</vt:lpstr>
      <vt:lpstr>Brungard et al., 2015</vt:lpstr>
      <vt:lpstr>rpart</vt:lpstr>
      <vt:lpstr>rpart – Classification Trees</vt:lpstr>
      <vt:lpstr>rpart – Regression Trees</vt:lpstr>
      <vt:lpstr>EXERCISE: rpart</vt:lpstr>
      <vt:lpstr>Summary - rpart</vt:lpstr>
      <vt:lpstr>Random Forest</vt:lpstr>
      <vt:lpstr>Variable Importance</vt:lpstr>
      <vt:lpstr>Variable Importance: Regression</vt:lpstr>
      <vt:lpstr>Regression Terms</vt:lpstr>
      <vt:lpstr>Classification Terms</vt:lpstr>
      <vt:lpstr>Classification Terms – Confusion Matrix</vt:lpstr>
      <vt:lpstr>Producer’s Accuracy</vt:lpstr>
      <vt:lpstr>User’s Accuracy</vt:lpstr>
      <vt:lpstr>Overall Accuracy</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190</cp:revision>
  <dcterms:created xsi:type="dcterms:W3CDTF">2014-07-22T17:36:19Z</dcterms:created>
  <dcterms:modified xsi:type="dcterms:W3CDTF">2016-02-26T13:42:46Z</dcterms:modified>
</cp:coreProperties>
</file>